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7" r:id="rId9"/>
    <p:sldId id="264" r:id="rId10"/>
    <p:sldId id="265" r:id="rId11"/>
    <p:sldId id="263" r:id="rId12"/>
    <p:sldId id="266" r:id="rId13"/>
    <p:sldId id="277" r:id="rId14"/>
    <p:sldId id="278" r:id="rId15"/>
    <p:sldId id="268" r:id="rId16"/>
    <p:sldId id="269" r:id="rId17"/>
    <p:sldId id="276" r:id="rId18"/>
    <p:sldId id="275" r:id="rId19"/>
    <p:sldId id="270" r:id="rId20"/>
    <p:sldId id="271" r:id="rId21"/>
    <p:sldId id="272" r:id="rId22"/>
    <p:sldId id="273" r:id="rId23"/>
    <p:sldId id="274" r:id="rId24"/>
    <p:sldId id="279" r:id="rId25"/>
    <p:sldId id="280" r:id="rId26"/>
    <p:sldId id="281" r:id="rId27"/>
    <p:sldId id="282"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MARKETING MANAGEMENT</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a:bodyPr>
          <a:lstStyle/>
          <a:p>
            <a:r>
              <a:rPr lang="en-US" sz="3000" b="1" dirty="0" smtClean="0"/>
              <a:t>Distribution channels for industrial products</a:t>
            </a:r>
            <a:endParaRPr lang="en-IN" sz="3000" b="1" dirty="0"/>
          </a:p>
        </p:txBody>
      </p:sp>
      <p:pic>
        <p:nvPicPr>
          <p:cNvPr id="3074" name="Picture 2"/>
          <p:cNvPicPr>
            <a:picLocks noGrp="1" noChangeAspect="1" noChangeArrowheads="1"/>
          </p:cNvPicPr>
          <p:nvPr>
            <p:ph idx="1"/>
          </p:nvPr>
        </p:nvPicPr>
        <p:blipFill>
          <a:blip r:embed="rId2"/>
          <a:srcRect/>
          <a:stretch>
            <a:fillRect/>
          </a:stretch>
        </p:blipFill>
        <p:spPr bwMode="auto">
          <a:xfrm>
            <a:off x="685800" y="990600"/>
            <a:ext cx="7848600" cy="513556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life cycle</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524000"/>
            <a:ext cx="8229600" cy="4876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in product life cycle</a:t>
            </a:r>
            <a:endParaRPr lang="en-IN" dirty="0"/>
          </a:p>
        </p:txBody>
      </p:sp>
      <p:sp>
        <p:nvSpPr>
          <p:cNvPr id="3" name="Content Placeholder 2"/>
          <p:cNvSpPr>
            <a:spLocks noGrp="1"/>
          </p:cNvSpPr>
          <p:nvPr>
            <p:ph idx="1"/>
          </p:nvPr>
        </p:nvSpPr>
        <p:spPr>
          <a:xfrm>
            <a:off x="457200" y="1295400"/>
            <a:ext cx="8229600" cy="4830763"/>
          </a:xfrm>
        </p:spPr>
        <p:txBody>
          <a:bodyPr/>
          <a:lstStyle/>
          <a:p>
            <a:r>
              <a:rPr lang="en-US" dirty="0" smtClean="0"/>
              <a:t>There are four stages:</a:t>
            </a:r>
          </a:p>
          <a:p>
            <a:r>
              <a:rPr lang="en-US" dirty="0" smtClean="0"/>
              <a:t>Introduction</a:t>
            </a:r>
          </a:p>
          <a:p>
            <a:r>
              <a:rPr lang="en-US" dirty="0" smtClean="0"/>
              <a:t>Growth</a:t>
            </a:r>
          </a:p>
          <a:p>
            <a:r>
              <a:rPr lang="en-US" dirty="0" smtClean="0"/>
              <a:t>Maturity</a:t>
            </a:r>
          </a:p>
          <a:p>
            <a:r>
              <a:rPr lang="en-US" dirty="0" smtClean="0"/>
              <a:t>Decline/Death</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686800" cy="6858000"/>
          </a:xfrm>
        </p:spPr>
        <p:txBody>
          <a:bodyPr>
            <a:normAutofit lnSpcReduction="10000"/>
          </a:bodyPr>
          <a:lstStyle/>
          <a:p>
            <a:r>
              <a:rPr lang="en-US" sz="2400" b="1" dirty="0" smtClean="0"/>
              <a:t>Introduction:</a:t>
            </a:r>
          </a:p>
          <a:p>
            <a:pPr marL="0" indent="0">
              <a:buNone/>
            </a:pPr>
            <a:r>
              <a:rPr lang="en-US" sz="2400" dirty="0" smtClean="0"/>
              <a:t>Sales will be low/less – due to customer reluctance and non availability of product</a:t>
            </a:r>
          </a:p>
          <a:p>
            <a:pPr marL="0" indent="0">
              <a:buNone/>
            </a:pPr>
            <a:r>
              <a:rPr lang="en-US" sz="2400" dirty="0" smtClean="0"/>
              <a:t>Profits: Nil – Instead losses may also occur due to more investment in advertising and solving bugs (</a:t>
            </a:r>
            <a:r>
              <a:rPr lang="en-US" sz="2400" dirty="0" err="1" smtClean="0"/>
              <a:t>i.e</a:t>
            </a:r>
            <a:r>
              <a:rPr lang="en-US" sz="2400" dirty="0" smtClean="0"/>
              <a:t> R&amp;D)</a:t>
            </a:r>
          </a:p>
          <a:p>
            <a:pPr marL="0" indent="0"/>
            <a:r>
              <a:rPr lang="en-US" sz="2400" b="1" dirty="0" smtClean="0"/>
              <a:t>Growth:</a:t>
            </a:r>
          </a:p>
          <a:p>
            <a:pPr marL="0" indent="0">
              <a:buNone/>
            </a:pPr>
            <a:r>
              <a:rPr lang="en-US" sz="2400" dirty="0" smtClean="0"/>
              <a:t>Sales  - starts  climbing up – increases- starts accepting the product.</a:t>
            </a:r>
          </a:p>
          <a:p>
            <a:pPr marL="0" indent="0">
              <a:buNone/>
            </a:pPr>
            <a:r>
              <a:rPr lang="en-US" sz="2400" dirty="0" smtClean="0"/>
              <a:t>For improving the sales more awareness is created through  advertising, reducing the price, making the availability of product in more no of outlets.</a:t>
            </a:r>
          </a:p>
          <a:p>
            <a:pPr marL="0" indent="0">
              <a:buNone/>
            </a:pPr>
            <a:r>
              <a:rPr lang="en-US" sz="2400" dirty="0" smtClean="0"/>
              <a:t>Profits: As sales climbs up profits are increases.</a:t>
            </a:r>
          </a:p>
          <a:p>
            <a:pPr marL="0" indent="0"/>
            <a:r>
              <a:rPr lang="en-US" sz="2400" b="1" dirty="0" smtClean="0"/>
              <a:t>Maturity:</a:t>
            </a:r>
          </a:p>
          <a:p>
            <a:pPr marL="0" indent="0">
              <a:buNone/>
            </a:pPr>
            <a:r>
              <a:rPr lang="en-US" sz="2400" dirty="0" smtClean="0"/>
              <a:t>Sales and profit will be constant (consistency state) </a:t>
            </a:r>
            <a:r>
              <a:rPr lang="en-US" sz="2400" dirty="0" err="1" smtClean="0"/>
              <a:t>i.e</a:t>
            </a:r>
            <a:r>
              <a:rPr lang="en-US" sz="2400" dirty="0" smtClean="0"/>
              <a:t> neither increase or decrease – Due to competitors products entering into the market.</a:t>
            </a:r>
          </a:p>
          <a:p>
            <a:pPr marL="0" indent="0">
              <a:buNone/>
            </a:pPr>
            <a:r>
              <a:rPr lang="en-US" sz="2400" dirty="0" smtClean="0"/>
              <a:t>At this stage marketing manager will adopt two techniques</a:t>
            </a:r>
          </a:p>
          <a:p>
            <a:pPr marL="0" indent="0">
              <a:buNone/>
            </a:pPr>
            <a:r>
              <a:rPr lang="en-US" sz="2400" dirty="0" smtClean="0"/>
              <a:t>Product modification</a:t>
            </a:r>
          </a:p>
          <a:p>
            <a:pPr marL="0" indent="0">
              <a:buNone/>
            </a:pPr>
            <a:r>
              <a:rPr lang="en-US" sz="2400" dirty="0" smtClean="0"/>
              <a:t>Market modification</a:t>
            </a:r>
          </a:p>
          <a:p>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Decline/Death:</a:t>
            </a:r>
          </a:p>
          <a:p>
            <a:r>
              <a:rPr lang="en-US" dirty="0" smtClean="0"/>
              <a:t>Both sales and profit will be declining. No </a:t>
            </a:r>
            <a:r>
              <a:rPr lang="en-US" dirty="0" err="1" smtClean="0"/>
              <a:t>furthur</a:t>
            </a:r>
            <a:r>
              <a:rPr lang="en-US" dirty="0" smtClean="0"/>
              <a:t> measures can improve sales and profits.</a:t>
            </a:r>
          </a:p>
          <a:p>
            <a:r>
              <a:rPr lang="en-US" dirty="0" smtClean="0"/>
              <a:t>The products lying in this stage are called aged products.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normAutofit/>
          </a:bodyPr>
          <a:lstStyle/>
          <a:p>
            <a:r>
              <a:rPr lang="en-US" sz="3000" b="1" dirty="0" smtClean="0"/>
              <a:t>Break even analysis</a:t>
            </a:r>
            <a:endParaRPr lang="en-IN" sz="3000" b="1" dirty="0"/>
          </a:p>
        </p:txBody>
      </p:sp>
      <p:pic>
        <p:nvPicPr>
          <p:cNvPr id="1028" name="Picture 4" descr="C:\Users\Personal\Desktop\break even point.png"/>
          <p:cNvPicPr>
            <a:picLocks noGrp="1" noChangeAspect="1" noChangeArrowheads="1"/>
          </p:cNvPicPr>
          <p:nvPr>
            <p:ph idx="1"/>
          </p:nvPr>
        </p:nvPicPr>
        <p:blipFill>
          <a:blip r:embed="rId2"/>
          <a:srcRect/>
          <a:stretch>
            <a:fillRect/>
          </a:stretch>
        </p:blipFill>
        <p:spPr bwMode="auto">
          <a:xfrm>
            <a:off x="609600" y="1066800"/>
            <a:ext cx="8229599" cy="5410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rmAutofit/>
          </a:bodyPr>
          <a:lstStyle/>
          <a:p>
            <a:r>
              <a:rPr lang="en-US" sz="2400" dirty="0" smtClean="0"/>
              <a:t>Break even analysis is a technique for studying the relationships between cost, volume and profit. It is also called Cost-volume-profit analysis.</a:t>
            </a:r>
          </a:p>
          <a:p>
            <a:r>
              <a:rPr lang="en-US" sz="2400" dirty="0" smtClean="0"/>
              <a:t>It enables the financial manager to understand the impact of changes in the volume of output on cost and profit.</a:t>
            </a:r>
          </a:p>
          <a:p>
            <a:r>
              <a:rPr lang="en-US" sz="2400" dirty="0" smtClean="0"/>
              <a:t>It is also an instrument of profit planning as it helps in finding the level of output which should be produced in order to generate the planned level of profit.</a:t>
            </a:r>
          </a:p>
          <a:p>
            <a:r>
              <a:rPr lang="en-US" sz="2400" dirty="0" smtClean="0"/>
              <a:t>Given the fixed cost, variable costs and price per unit, break even analysis is used to find the level of output at which total (Fixed and variable) cost of production is equal to the total revenues generated by the sale of that output.</a:t>
            </a:r>
          </a:p>
          <a:p>
            <a:r>
              <a:rPr lang="en-US" sz="2400" dirty="0" smtClean="0"/>
              <a:t>The point at which total cost is equal to total revenue is called break even point.</a:t>
            </a:r>
          </a:p>
          <a:p>
            <a:r>
              <a:rPr lang="en-US" sz="2400" dirty="0" smtClean="0"/>
              <a:t>In break even analysis a clear distinction is made between fixed costs and variable costs.</a:t>
            </a:r>
            <a:endParaRPr lang="en-IN"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000" b="1" dirty="0" smtClean="0"/>
              <a:t>Assumptions</a:t>
            </a:r>
            <a:endParaRPr lang="en-IN" sz="3000" b="1" dirty="0"/>
          </a:p>
        </p:txBody>
      </p:sp>
      <p:sp>
        <p:nvSpPr>
          <p:cNvPr id="3" name="Content Placeholder 2"/>
          <p:cNvSpPr>
            <a:spLocks noGrp="1"/>
          </p:cNvSpPr>
          <p:nvPr>
            <p:ph idx="1"/>
          </p:nvPr>
        </p:nvSpPr>
        <p:spPr>
          <a:xfrm>
            <a:off x="457200" y="1143000"/>
            <a:ext cx="8229600" cy="5257800"/>
          </a:xfrm>
        </p:spPr>
        <p:txBody>
          <a:bodyPr/>
          <a:lstStyle/>
          <a:p>
            <a:pPr algn="just"/>
            <a:r>
              <a:rPr lang="en-US" dirty="0" smtClean="0"/>
              <a:t>Variable costs change directly and proportionately with output.</a:t>
            </a:r>
          </a:p>
          <a:p>
            <a:pPr algn="just"/>
            <a:r>
              <a:rPr lang="en-US" dirty="0" smtClean="0"/>
              <a:t>Fixed cost remain unchanged irrespective of the level of output.</a:t>
            </a:r>
          </a:p>
          <a:p>
            <a:pPr algn="just"/>
            <a:r>
              <a:rPr lang="en-US" dirty="0" smtClean="0"/>
              <a:t>Sales price is fixed and the firm can sell any quantity of its production at this price.</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Contd.</a:t>
            </a:r>
            <a:endParaRPr lang="en-IN" dirty="0"/>
          </a:p>
        </p:txBody>
      </p:sp>
      <p:sp>
        <p:nvSpPr>
          <p:cNvPr id="3" name="Content Placeholder 2"/>
          <p:cNvSpPr>
            <a:spLocks noGrp="1"/>
          </p:cNvSpPr>
          <p:nvPr>
            <p:ph idx="1"/>
          </p:nvPr>
        </p:nvSpPr>
        <p:spPr>
          <a:xfrm>
            <a:off x="228600" y="762000"/>
            <a:ext cx="8610600" cy="5867400"/>
          </a:xfrm>
        </p:spPr>
        <p:txBody>
          <a:bodyPr>
            <a:normAutofit/>
          </a:bodyPr>
          <a:lstStyle/>
          <a:p>
            <a:r>
              <a:rPr lang="en-US" sz="2400" dirty="0" smtClean="0"/>
              <a:t>Fixed costs are those costs which must be born irrespective of the level of output. These costs are the costs of depreciation, insurance, rent, administration etc.</a:t>
            </a:r>
          </a:p>
          <a:p>
            <a:r>
              <a:rPr lang="en-US" sz="2400" dirty="0" smtClean="0"/>
              <a:t>Variable costs are those costs which vary directly with output. These are per unit costs relating to materials, supplies , wages etc.</a:t>
            </a:r>
          </a:p>
          <a:p>
            <a:r>
              <a:rPr lang="en-US" sz="2400" dirty="0" smtClean="0"/>
              <a:t>In break even analysis, variable costs are assumed to vary in a linear relationship with the output. This is the reason for the straight line shape of the variable cost curve.</a:t>
            </a:r>
            <a:endParaRPr lang="en-I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Break even problems</a:t>
            </a:r>
            <a:endParaRPr lang="en-IN" dirty="0"/>
          </a:p>
        </p:txBody>
      </p:sp>
      <p:pic>
        <p:nvPicPr>
          <p:cNvPr id="2050" name="Picture 2" descr="C:\Users\Personal\Desktop\New folder\20210102_091144.jpg"/>
          <p:cNvPicPr>
            <a:picLocks noGrp="1" noChangeAspect="1" noChangeArrowheads="1"/>
          </p:cNvPicPr>
          <p:nvPr>
            <p:ph idx="1"/>
          </p:nvPr>
        </p:nvPicPr>
        <p:blipFill>
          <a:blip r:embed="rId2" cstate="print"/>
          <a:srcRect/>
          <a:stretch>
            <a:fillRect/>
          </a:stretch>
        </p:blipFill>
        <p:spPr bwMode="auto">
          <a:xfrm>
            <a:off x="304800" y="914400"/>
            <a:ext cx="8534400" cy="56388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rmAutofit fontScale="90000"/>
          </a:bodyPr>
          <a:lstStyle/>
          <a:p>
            <a:r>
              <a:rPr lang="en-US" sz="3000" b="1" dirty="0" smtClean="0"/>
              <a:t>Evolution of Marketing Concept</a:t>
            </a:r>
            <a:endParaRPr lang="en-IN" sz="3000" b="1" dirty="0"/>
          </a:p>
        </p:txBody>
      </p:sp>
      <p:sp>
        <p:nvSpPr>
          <p:cNvPr id="3" name="Content Placeholder 2"/>
          <p:cNvSpPr>
            <a:spLocks noGrp="1"/>
          </p:cNvSpPr>
          <p:nvPr>
            <p:ph idx="1"/>
          </p:nvPr>
        </p:nvSpPr>
        <p:spPr>
          <a:xfrm>
            <a:off x="228600" y="762000"/>
            <a:ext cx="8686800" cy="5867400"/>
          </a:xfrm>
        </p:spPr>
        <p:txBody>
          <a:bodyPr>
            <a:normAutofit fontScale="92500" lnSpcReduction="20000"/>
          </a:bodyPr>
          <a:lstStyle/>
          <a:p>
            <a:r>
              <a:rPr lang="en-US" sz="2600" b="1" dirty="0" smtClean="0"/>
              <a:t>The stage of economic self sufficiency:</a:t>
            </a:r>
          </a:p>
          <a:p>
            <a:pPr marL="0" indent="0" algn="just">
              <a:buNone/>
            </a:pPr>
            <a:r>
              <a:rPr lang="en-US" sz="2600" dirty="0" smtClean="0"/>
              <a:t>Small family units carrying out all the work to satisfy their limited and basic needs for food, clothing and shelter. There was no exchange at all.</a:t>
            </a:r>
          </a:p>
          <a:p>
            <a:r>
              <a:rPr lang="en-US" sz="2600" b="1" dirty="0" smtClean="0"/>
              <a:t>The barter system:</a:t>
            </a:r>
          </a:p>
          <a:p>
            <a:pPr marL="0" indent="0" algn="just">
              <a:buNone/>
            </a:pPr>
            <a:r>
              <a:rPr lang="en-US" sz="2600" dirty="0" smtClean="0"/>
              <a:t>Some people are able to turn out certain goods quickly. This led to economic specialization. Gradually not only the individuals but the whole tribes and communities turned to specialization. The family or tribe engaged in a particular trade  entered into bartering relationship with the others for the goods it does not produce.</a:t>
            </a:r>
          </a:p>
          <a:p>
            <a:pPr marL="0" indent="0" algn="just"/>
            <a:r>
              <a:rPr lang="en-US" sz="2600" b="1" dirty="0" smtClean="0"/>
              <a:t>Money system:</a:t>
            </a:r>
          </a:p>
          <a:p>
            <a:pPr marL="0" indent="0" algn="just">
              <a:buNone/>
            </a:pPr>
            <a:r>
              <a:rPr lang="en-US" sz="2600" dirty="0" smtClean="0"/>
              <a:t>The economic goods exchanged under barter system created certain difficulties. They were not always of equal values, double coincidence, difficulties in storage and carrying goods from place to place in search of interested parties. The solution  came through the development of a common medium of exchange in the form of money. Pricing became the mechanism of exchange process.</a:t>
            </a:r>
            <a:endParaRPr lang="en-IN" sz="2600" dirty="0" smtClean="0"/>
          </a:p>
          <a:p>
            <a:pPr marL="0" indent="0" algn="just"/>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85800"/>
          </a:xfrm>
        </p:spPr>
        <p:txBody>
          <a:bodyPr>
            <a:normAutofit fontScale="90000"/>
          </a:bodyPr>
          <a:lstStyle/>
          <a:p>
            <a:r>
              <a:rPr lang="en-US" b="1" dirty="0" smtClean="0"/>
              <a:t>Example:2</a:t>
            </a:r>
            <a:endParaRPr lang="en-IN" b="1" dirty="0"/>
          </a:p>
        </p:txBody>
      </p:sp>
      <p:pic>
        <p:nvPicPr>
          <p:cNvPr id="3074" name="Picture 2" descr="C:\Users\Personal\Desktop\New folder\20210102_091318.jpg"/>
          <p:cNvPicPr>
            <a:picLocks noGrp="1" noChangeAspect="1" noChangeArrowheads="1"/>
          </p:cNvPicPr>
          <p:nvPr>
            <p:ph idx="1"/>
          </p:nvPr>
        </p:nvPicPr>
        <p:blipFill>
          <a:blip r:embed="rId2" cstate="print"/>
          <a:srcRect/>
          <a:stretch>
            <a:fillRect/>
          </a:stretch>
        </p:blipFill>
        <p:spPr bwMode="auto">
          <a:xfrm>
            <a:off x="381000" y="838200"/>
            <a:ext cx="8458200" cy="60198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Example:3</a:t>
            </a:r>
            <a:endParaRPr lang="en-IN" dirty="0"/>
          </a:p>
        </p:txBody>
      </p:sp>
      <p:pic>
        <p:nvPicPr>
          <p:cNvPr id="4098" name="Picture 2" descr="C:\Users\Personal\Desktop\New folder\20210102_091245.jpg"/>
          <p:cNvPicPr>
            <a:picLocks noGrp="1" noChangeAspect="1" noChangeArrowheads="1"/>
          </p:cNvPicPr>
          <p:nvPr>
            <p:ph idx="1"/>
          </p:nvPr>
        </p:nvPicPr>
        <p:blipFill>
          <a:blip r:embed="rId2" cstate="print"/>
          <a:srcRect/>
          <a:stretch>
            <a:fillRect/>
          </a:stretch>
        </p:blipFill>
        <p:spPr bwMode="auto">
          <a:xfrm>
            <a:off x="381000" y="838200"/>
            <a:ext cx="8381999" cy="57912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000" b="1" dirty="0" smtClean="0"/>
              <a:t>Example:4</a:t>
            </a:r>
            <a:endParaRPr lang="en-IN" sz="3000" b="1" dirty="0"/>
          </a:p>
        </p:txBody>
      </p:sp>
      <p:sp>
        <p:nvSpPr>
          <p:cNvPr id="3" name="Content Placeholder 2"/>
          <p:cNvSpPr>
            <a:spLocks noGrp="1"/>
          </p:cNvSpPr>
          <p:nvPr>
            <p:ph idx="1"/>
          </p:nvPr>
        </p:nvSpPr>
        <p:spPr>
          <a:xfrm>
            <a:off x="457200" y="838200"/>
            <a:ext cx="8382000" cy="5791200"/>
          </a:xfrm>
        </p:spPr>
        <p:txBody>
          <a:bodyPr/>
          <a:lstStyle/>
          <a:p>
            <a:r>
              <a:rPr lang="en-US" dirty="0" smtClean="0"/>
              <a:t>Using the data below calculate BEP in terms of sales value and in units.</a:t>
            </a:r>
          </a:p>
          <a:p>
            <a:pPr>
              <a:buNone/>
            </a:pPr>
            <a:endParaRPr lang="en-US" dirty="0" smtClean="0"/>
          </a:p>
          <a:p>
            <a:r>
              <a:rPr lang="en-US" dirty="0" smtClean="0"/>
              <a:t>Fixed factory overhead cost Rs.60,000/-</a:t>
            </a:r>
          </a:p>
          <a:p>
            <a:r>
              <a:rPr lang="en-US" dirty="0" smtClean="0"/>
              <a:t>Fixed selling overhead cost Rs.12,000/-</a:t>
            </a:r>
          </a:p>
          <a:p>
            <a:r>
              <a:rPr lang="en-US" dirty="0" smtClean="0"/>
              <a:t>Variable manufacturing cost Rs.12/-</a:t>
            </a:r>
          </a:p>
          <a:p>
            <a:r>
              <a:rPr lang="en-US" dirty="0" smtClean="0"/>
              <a:t>Variable selling cost per unit Rs.3/-</a:t>
            </a:r>
          </a:p>
          <a:p>
            <a:r>
              <a:rPr lang="en-US" dirty="0" smtClean="0"/>
              <a:t>Selling price per unit Rs.24/-</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ersonal\Desktop\break even.jpg"/>
          <p:cNvPicPr>
            <a:picLocks noGrp="1" noChangeAspect="1" noChangeArrowheads="1"/>
          </p:cNvPicPr>
          <p:nvPr>
            <p:ph idx="1"/>
          </p:nvPr>
        </p:nvPicPr>
        <p:blipFill>
          <a:blip r:embed="rId2"/>
          <a:srcRect/>
          <a:stretch>
            <a:fillRect/>
          </a:stretch>
        </p:blipFill>
        <p:spPr bwMode="auto">
          <a:xfrm>
            <a:off x="228600" y="228600"/>
            <a:ext cx="8915400" cy="6476999"/>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Market Research</a:t>
            </a:r>
            <a:endParaRPr lang="en-IN" dirty="0"/>
          </a:p>
        </p:txBody>
      </p:sp>
      <p:sp>
        <p:nvSpPr>
          <p:cNvPr id="3" name="Content Placeholder 2"/>
          <p:cNvSpPr>
            <a:spLocks noGrp="1"/>
          </p:cNvSpPr>
          <p:nvPr>
            <p:ph idx="1"/>
          </p:nvPr>
        </p:nvSpPr>
        <p:spPr>
          <a:xfrm>
            <a:off x="304800" y="2133600"/>
            <a:ext cx="8610600" cy="2971800"/>
          </a:xfrm>
        </p:spPr>
        <p:txBody>
          <a:bodyPr/>
          <a:lstStyle/>
          <a:p>
            <a:r>
              <a:rPr lang="en-US" dirty="0" smtClean="0"/>
              <a:t>Def: Application of scientific methods to the solution of market problems</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lstStyle/>
          <a:p>
            <a:r>
              <a:rPr lang="en-US" dirty="0" smtClean="0"/>
              <a:t>Classification of market research</a:t>
            </a:r>
          </a:p>
          <a:p>
            <a:r>
              <a:rPr lang="en-US" dirty="0" smtClean="0"/>
              <a:t>Research on prices </a:t>
            </a:r>
          </a:p>
          <a:p>
            <a:r>
              <a:rPr lang="en-US" dirty="0" smtClean="0"/>
              <a:t>Research on products</a:t>
            </a:r>
          </a:p>
          <a:p>
            <a:r>
              <a:rPr lang="en-US" dirty="0" smtClean="0"/>
              <a:t>Research on consumers</a:t>
            </a:r>
          </a:p>
          <a:p>
            <a:r>
              <a:rPr lang="en-US" dirty="0" smtClean="0"/>
              <a:t>Research on Advertising</a:t>
            </a:r>
          </a:p>
          <a:p>
            <a:r>
              <a:rPr lang="en-US" dirty="0" smtClean="0"/>
              <a:t>Research on Distribution channels etc…</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t>Steps involved in Market Research</a:t>
            </a:r>
            <a:endParaRPr lang="en-IN" dirty="0"/>
          </a:p>
        </p:txBody>
      </p:sp>
      <p:sp>
        <p:nvSpPr>
          <p:cNvPr id="3" name="Content Placeholder 2"/>
          <p:cNvSpPr>
            <a:spLocks noGrp="1"/>
          </p:cNvSpPr>
          <p:nvPr>
            <p:ph idx="1"/>
          </p:nvPr>
        </p:nvSpPr>
        <p:spPr>
          <a:xfrm>
            <a:off x="457200" y="838200"/>
            <a:ext cx="8229600" cy="5715000"/>
          </a:xfrm>
        </p:spPr>
        <p:txBody>
          <a:bodyPr/>
          <a:lstStyle/>
          <a:p>
            <a:r>
              <a:rPr lang="en-US" dirty="0" smtClean="0"/>
              <a:t>Identifying the problem and defining the objectives clearly</a:t>
            </a:r>
          </a:p>
          <a:p>
            <a:r>
              <a:rPr lang="en-US" dirty="0" smtClean="0"/>
              <a:t>Collecting relevant data related to the problem</a:t>
            </a:r>
          </a:p>
          <a:p>
            <a:r>
              <a:rPr lang="en-US" dirty="0" smtClean="0"/>
              <a:t>Analyzing the data using statistical tools</a:t>
            </a:r>
          </a:p>
          <a:p>
            <a:r>
              <a:rPr lang="en-US" dirty="0" smtClean="0"/>
              <a:t>Preparation of research report</a:t>
            </a:r>
          </a:p>
          <a:p>
            <a:r>
              <a:rPr lang="en-US" dirty="0" smtClean="0"/>
              <a:t>Follow up action</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Market research</a:t>
            </a:r>
            <a:endParaRPr lang="en-IN" dirty="0"/>
          </a:p>
        </p:txBody>
      </p:sp>
      <p:sp>
        <p:nvSpPr>
          <p:cNvPr id="3" name="Content Placeholder 2"/>
          <p:cNvSpPr>
            <a:spLocks noGrp="1"/>
          </p:cNvSpPr>
          <p:nvPr>
            <p:ph idx="1"/>
          </p:nvPr>
        </p:nvSpPr>
        <p:spPr/>
        <p:txBody>
          <a:bodyPr/>
          <a:lstStyle/>
          <a:p>
            <a:r>
              <a:rPr lang="en-US" dirty="0" smtClean="0"/>
              <a:t>Planned production</a:t>
            </a:r>
          </a:p>
          <a:p>
            <a:r>
              <a:rPr lang="en-US" dirty="0" smtClean="0"/>
              <a:t>New products</a:t>
            </a:r>
          </a:p>
          <a:p>
            <a:r>
              <a:rPr lang="en-US" dirty="0" smtClean="0"/>
              <a:t>Reduction in risk</a:t>
            </a:r>
          </a:p>
          <a:p>
            <a:r>
              <a:rPr lang="en-US" dirty="0" smtClean="0"/>
              <a:t>Identify potential markets or customers</a:t>
            </a:r>
          </a:p>
          <a:p>
            <a:r>
              <a:rPr lang="en-US" dirty="0" smtClean="0"/>
              <a:t>Customer satisfaction and profit</a:t>
            </a:r>
          </a:p>
          <a:p>
            <a:r>
              <a:rPr lang="en-US" smtClean="0"/>
              <a:t>Minimization of cost etc..</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92500" lnSpcReduction="10000"/>
          </a:bodyPr>
          <a:lstStyle/>
          <a:p>
            <a:r>
              <a:rPr lang="en-US" sz="2400" b="1" dirty="0" smtClean="0"/>
              <a:t>The stage of early capitalism:</a:t>
            </a:r>
          </a:p>
          <a:p>
            <a:pPr marL="0" indent="0" algn="just">
              <a:buNone/>
            </a:pPr>
            <a:r>
              <a:rPr lang="en-US" sz="2400" dirty="0" smtClean="0"/>
              <a:t>The early capitalists organized workers into productive units and sought markets to trade their output. There was no serious efforts to study the needs of customers. The concept of marketing under early capitalism was that business activities specially involved in searching for customers or markets moving goods from producer to consumers for the purpose of the sellers gain.</a:t>
            </a:r>
          </a:p>
          <a:p>
            <a:pPr marL="0" indent="0" algn="just"/>
            <a:r>
              <a:rPr lang="en-US" sz="2400" b="1" dirty="0" smtClean="0"/>
              <a:t>Industrial revolution:</a:t>
            </a:r>
          </a:p>
          <a:p>
            <a:pPr marL="0" indent="0" algn="just">
              <a:buNone/>
            </a:pPr>
            <a:r>
              <a:rPr lang="en-US" sz="2400" dirty="0" smtClean="0"/>
              <a:t>New modes of transportation and  methods of communication bought about drastic changes. Mass production became the order of the day. A large variety of low priced goods became available in great abundance. The ever increasing  number and size of industries generated the phenomenon of competition. This situation demanded the enterprises to ensure that their products were preferred to those of their competitors. A great variety of new products and services were made available because of development of large and mass scale </a:t>
            </a:r>
            <a:r>
              <a:rPr lang="en-US" sz="2400" dirty="0" err="1" smtClean="0"/>
              <a:t>enterprises.The</a:t>
            </a:r>
            <a:r>
              <a:rPr lang="en-US" sz="2400" dirty="0" smtClean="0"/>
              <a:t> selling of the products and services became usually difficult. This resulted in emergence of marketing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a:t>
            </a:r>
            <a:endParaRPr lang="en-IN" dirty="0"/>
          </a:p>
        </p:txBody>
      </p:sp>
      <p:sp>
        <p:nvSpPr>
          <p:cNvPr id="3" name="Content Placeholder 2"/>
          <p:cNvSpPr>
            <a:spLocks noGrp="1"/>
          </p:cNvSpPr>
          <p:nvPr>
            <p:ph idx="1"/>
          </p:nvPr>
        </p:nvSpPr>
        <p:spPr>
          <a:xfrm>
            <a:off x="457200" y="1371600"/>
            <a:ext cx="8229600" cy="4754563"/>
          </a:xfrm>
        </p:spPr>
        <p:txBody>
          <a:bodyPr/>
          <a:lstStyle/>
          <a:p>
            <a:pPr marL="1077913" indent="-717550" algn="just">
              <a:lnSpc>
                <a:spcPct val="150000"/>
              </a:lnSpc>
              <a:buNone/>
            </a:pPr>
            <a:r>
              <a:rPr lang="en-US" dirty="0" smtClean="0"/>
              <a:t>Def: The performance of business activities  which directs the flow of goods from the producer to the end user.</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sz="3000" b="1" dirty="0" smtClean="0"/>
              <a:t>Differences between selling and marketing</a:t>
            </a:r>
            <a:endParaRPr lang="en-IN" sz="3000" b="1" dirty="0"/>
          </a:p>
        </p:txBody>
      </p:sp>
      <p:pic>
        <p:nvPicPr>
          <p:cNvPr id="1026" name="Picture 2"/>
          <p:cNvPicPr>
            <a:picLocks noGrp="1" noChangeAspect="1" noChangeArrowheads="1"/>
          </p:cNvPicPr>
          <p:nvPr>
            <p:ph idx="1"/>
          </p:nvPr>
        </p:nvPicPr>
        <p:blipFill>
          <a:blip r:embed="rId2"/>
          <a:srcRect/>
          <a:stretch>
            <a:fillRect/>
          </a:stretch>
        </p:blipFill>
        <p:spPr bwMode="auto">
          <a:xfrm>
            <a:off x="457200" y="990600"/>
            <a:ext cx="8534400" cy="548639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228600" y="304800"/>
            <a:ext cx="8686800" cy="62484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Functions</a:t>
            </a:r>
            <a:endParaRPr lang="en-IN" dirty="0"/>
          </a:p>
        </p:txBody>
      </p:sp>
      <p:sp>
        <p:nvSpPr>
          <p:cNvPr id="3" name="Content Placeholder 2"/>
          <p:cNvSpPr>
            <a:spLocks noGrp="1"/>
          </p:cNvSpPr>
          <p:nvPr>
            <p:ph idx="1"/>
          </p:nvPr>
        </p:nvSpPr>
        <p:spPr>
          <a:xfrm>
            <a:off x="457200" y="1371600"/>
            <a:ext cx="8229600" cy="5105400"/>
          </a:xfrm>
        </p:spPr>
        <p:txBody>
          <a:bodyPr>
            <a:normAutofit lnSpcReduction="10000"/>
          </a:bodyPr>
          <a:lstStyle/>
          <a:p>
            <a:r>
              <a:rPr lang="en-US" dirty="0" smtClean="0"/>
              <a:t>There are basically eight functions:</a:t>
            </a:r>
          </a:p>
          <a:p>
            <a:r>
              <a:rPr lang="en-US" dirty="0" smtClean="0"/>
              <a:t>Buying</a:t>
            </a:r>
          </a:p>
          <a:p>
            <a:r>
              <a:rPr lang="en-US" dirty="0" smtClean="0"/>
              <a:t>Selling</a:t>
            </a:r>
          </a:p>
          <a:p>
            <a:r>
              <a:rPr lang="en-US" dirty="0" smtClean="0"/>
              <a:t>Transporting</a:t>
            </a:r>
          </a:p>
          <a:p>
            <a:r>
              <a:rPr lang="en-US" dirty="0" smtClean="0"/>
              <a:t>Storage</a:t>
            </a:r>
          </a:p>
          <a:p>
            <a:r>
              <a:rPr lang="en-US" dirty="0" smtClean="0"/>
              <a:t>Standardization and grading</a:t>
            </a:r>
          </a:p>
          <a:p>
            <a:r>
              <a:rPr lang="en-US" dirty="0" smtClean="0"/>
              <a:t>Financing</a:t>
            </a:r>
          </a:p>
          <a:p>
            <a:r>
              <a:rPr lang="en-US" dirty="0" smtClean="0"/>
              <a:t>Risk bearing</a:t>
            </a:r>
          </a:p>
          <a:p>
            <a:r>
              <a:rPr lang="en-US" dirty="0" smtClean="0"/>
              <a:t>Market information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4000" dirty="0" smtClean="0"/>
          </a:p>
          <a:p>
            <a:pPr algn="ctr">
              <a:buNone/>
            </a:pPr>
            <a:endParaRPr lang="en-US" sz="4000" dirty="0" smtClean="0"/>
          </a:p>
          <a:p>
            <a:pPr algn="ctr">
              <a:buNone/>
            </a:pPr>
            <a:r>
              <a:rPr lang="en-US" sz="4000" b="1" dirty="0" smtClean="0"/>
              <a:t>CHANNELS OF DISTRIBUTION</a:t>
            </a:r>
            <a:endParaRPr lang="en-IN" sz="4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000" b="1" dirty="0" smtClean="0"/>
              <a:t>Distribution channels for consumer goods</a:t>
            </a:r>
            <a:endParaRPr lang="en-IN" sz="3000" b="1" dirty="0"/>
          </a:p>
        </p:txBody>
      </p:sp>
      <p:pic>
        <p:nvPicPr>
          <p:cNvPr id="2051" name="Picture 3"/>
          <p:cNvPicPr>
            <a:picLocks noGrp="1" noChangeAspect="1" noChangeArrowheads="1"/>
          </p:cNvPicPr>
          <p:nvPr>
            <p:ph idx="1"/>
          </p:nvPr>
        </p:nvPicPr>
        <p:blipFill>
          <a:blip r:embed="rId2"/>
          <a:srcRect/>
          <a:stretch>
            <a:fillRect/>
          </a:stretch>
        </p:blipFill>
        <p:spPr bwMode="auto">
          <a:xfrm>
            <a:off x="990600" y="1371600"/>
            <a:ext cx="7620000" cy="50292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1013</Words>
  <Application>Microsoft Office PowerPoint</Application>
  <PresentationFormat>On-screen Show (4:3)</PresentationFormat>
  <Paragraphs>99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MARKETING MANAGEMENT</vt:lpstr>
      <vt:lpstr>Evolution of Marketing Concept</vt:lpstr>
      <vt:lpstr>Slide 3</vt:lpstr>
      <vt:lpstr>Marketing</vt:lpstr>
      <vt:lpstr>Differences between selling and marketing</vt:lpstr>
      <vt:lpstr>Slide 6</vt:lpstr>
      <vt:lpstr>Marketing Functions</vt:lpstr>
      <vt:lpstr>Slide 8</vt:lpstr>
      <vt:lpstr>Distribution channels for consumer goods</vt:lpstr>
      <vt:lpstr>Distribution channels for industrial products</vt:lpstr>
      <vt:lpstr>Product life cycle</vt:lpstr>
      <vt:lpstr>Stages in product life cycle</vt:lpstr>
      <vt:lpstr>Slide 13</vt:lpstr>
      <vt:lpstr>Slide 14</vt:lpstr>
      <vt:lpstr>Break even analysis</vt:lpstr>
      <vt:lpstr>Slide 16</vt:lpstr>
      <vt:lpstr>Assumptions</vt:lpstr>
      <vt:lpstr>Contd.</vt:lpstr>
      <vt:lpstr>Break even problems</vt:lpstr>
      <vt:lpstr>Example:2</vt:lpstr>
      <vt:lpstr>Example:3</vt:lpstr>
      <vt:lpstr>Example:4</vt:lpstr>
      <vt:lpstr>Slide 23</vt:lpstr>
      <vt:lpstr>Market Research</vt:lpstr>
      <vt:lpstr>Slide 25</vt:lpstr>
      <vt:lpstr>Steps involved in Market Research</vt:lpstr>
      <vt:lpstr>Benefits of Market research</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MANAGEMENT</dc:title>
  <dc:creator>Personal</dc:creator>
  <cp:lastModifiedBy>Personal</cp:lastModifiedBy>
  <cp:revision>46</cp:revision>
  <dcterms:created xsi:type="dcterms:W3CDTF">2006-08-16T00:00:00Z</dcterms:created>
  <dcterms:modified xsi:type="dcterms:W3CDTF">2021-05-24T15:31:59Z</dcterms:modified>
</cp:coreProperties>
</file>